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73" r:id="rId8"/>
    <p:sldId id="274" r:id="rId9"/>
    <p:sldId id="261" r:id="rId10"/>
    <p:sldId id="264" r:id="rId11"/>
    <p:sldId id="275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CFB"/>
    <a:srgbClr val="E7F1F4"/>
    <a:srgbClr val="F1F7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>
        <p:scale>
          <a:sx n="60" d="100"/>
          <a:sy n="60" d="100"/>
        </p:scale>
        <p:origin x="1020" y="3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367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963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1557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029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8952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625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2116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604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078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258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442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783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703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640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260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9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70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9861" y="3951890"/>
            <a:ext cx="10291214" cy="2724845"/>
          </a:xfrm>
        </p:spPr>
        <p:txBody>
          <a:bodyPr>
            <a:noAutofit/>
          </a:bodyPr>
          <a:lstStyle/>
          <a:p>
            <a:r>
              <a:rPr lang="es-MX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DIAGRAMA MATRICIAL...</a:t>
            </a:r>
            <a:br>
              <a:rPr lang="es-MX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MX" sz="6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6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9853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3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341" fill="hold">
                                          <p:stCondLst>
                                            <p:cond delay="34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" decel="50000" autoRev="1" fill="hold">
                                          <p:stCondLst>
                                            <p:cond delay="34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4524" y="316992"/>
            <a:ext cx="8915399" cy="1328928"/>
          </a:xfrm>
        </p:spPr>
        <p:txBody>
          <a:bodyPr/>
          <a:lstStyle/>
          <a:p>
            <a:r>
              <a:rPr lang="es-ES" dirty="0" smtClean="0"/>
              <a:t>Ejemplo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533102"/>
              </p:ext>
            </p:extLst>
          </p:nvPr>
        </p:nvGraphicFramePr>
        <p:xfrm>
          <a:off x="1856089" y="3153046"/>
          <a:ext cx="3661664" cy="216558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830832"/>
                <a:gridCol w="1830832"/>
              </a:tblGrid>
              <a:tr h="696447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Alimentación </a:t>
                      </a:r>
                      <a:r>
                        <a:rPr lang="es-ES" baseline="0" dirty="0" smtClean="0"/>
                        <a:t> (A)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Enfermedad (B)</a:t>
                      </a:r>
                      <a:endParaRPr lang="es-ES" dirty="0"/>
                    </a:p>
                  </a:txBody>
                  <a:tcPr/>
                </a:tc>
              </a:tr>
              <a:tr h="1469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1.</a:t>
                      </a:r>
                      <a:r>
                        <a:rPr lang="es-ES" sz="1600" b="1" baseline="0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1600" b="1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Comer </a:t>
                      </a:r>
                      <a:r>
                        <a:rPr lang="es-ES" sz="16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bien</a:t>
                      </a:r>
                      <a:endParaRPr lang="es-ES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2.</a:t>
                      </a:r>
                      <a:r>
                        <a:rPr lang="es-ES" sz="1600" b="1" baseline="0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1600" b="1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Malos </a:t>
                      </a:r>
                      <a:r>
                        <a:rPr lang="es-ES" sz="16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hábitos</a:t>
                      </a:r>
                      <a:endParaRPr lang="es-ES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3.</a:t>
                      </a:r>
                      <a:r>
                        <a:rPr lang="es-ES" sz="1600" b="1" baseline="0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1600" b="1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Nutriólogo </a:t>
                      </a:r>
                      <a:r>
                        <a:rPr lang="es-ES" sz="16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(visita)</a:t>
                      </a:r>
                      <a:endParaRPr lang="es-ES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1.</a:t>
                      </a:r>
                      <a:r>
                        <a:rPr lang="es-ES" sz="1600" b="1" baseline="0" dirty="0" smtClean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1600" b="1" dirty="0" smtClean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Diabetes</a:t>
                      </a:r>
                      <a:endParaRPr lang="es-E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2.</a:t>
                      </a:r>
                      <a:r>
                        <a:rPr lang="es-ES" sz="1600" b="1" baseline="0" dirty="0" smtClean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1600" b="1" dirty="0" smtClean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Colesterol</a:t>
                      </a:r>
                      <a:endParaRPr lang="es-E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 smtClean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3.</a:t>
                      </a:r>
                      <a:r>
                        <a:rPr lang="es-ES" sz="1600" b="1" baseline="0" dirty="0" smtClean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1600" b="1" dirty="0" smtClean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Enfermedades </a:t>
                      </a:r>
                      <a:r>
                        <a:rPr lang="es-ES" sz="1600" b="1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de hipertensión </a:t>
                      </a:r>
                      <a:endParaRPr lang="es-E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2910" y="1340285"/>
            <a:ext cx="5210826" cy="4616524"/>
          </a:xfrm>
          <a:prstGeom prst="rect">
            <a:avLst/>
          </a:prstGeom>
        </p:spPr>
      </p:pic>
      <p:sp>
        <p:nvSpPr>
          <p:cNvPr id="8" name="Elipse 7"/>
          <p:cNvSpPr/>
          <p:nvPr/>
        </p:nvSpPr>
        <p:spPr>
          <a:xfrm>
            <a:off x="10711102" y="3467718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Triángulo isósceles 8"/>
          <p:cNvSpPr/>
          <p:nvPr/>
        </p:nvSpPr>
        <p:spPr>
          <a:xfrm>
            <a:off x="10699850" y="5318629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/>
          <p:cNvSpPr/>
          <p:nvPr/>
        </p:nvSpPr>
        <p:spPr>
          <a:xfrm>
            <a:off x="9706306" y="3505192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/>
          <p:cNvSpPr/>
          <p:nvPr/>
        </p:nvSpPr>
        <p:spPr>
          <a:xfrm>
            <a:off x="10704765" y="4430197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Elipse 11"/>
          <p:cNvSpPr/>
          <p:nvPr/>
        </p:nvSpPr>
        <p:spPr>
          <a:xfrm>
            <a:off x="9690926" y="4430198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Elipse 12"/>
          <p:cNvSpPr/>
          <p:nvPr/>
        </p:nvSpPr>
        <p:spPr>
          <a:xfrm>
            <a:off x="8699326" y="5366497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Elipse 13"/>
          <p:cNvSpPr/>
          <p:nvPr/>
        </p:nvSpPr>
        <p:spPr>
          <a:xfrm>
            <a:off x="8641651" y="3493901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Elipse 14"/>
          <p:cNvSpPr/>
          <p:nvPr/>
        </p:nvSpPr>
        <p:spPr>
          <a:xfrm>
            <a:off x="8641651" y="4430199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Elipse 15"/>
          <p:cNvSpPr/>
          <p:nvPr/>
        </p:nvSpPr>
        <p:spPr>
          <a:xfrm>
            <a:off x="9706306" y="5341444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/>
          <p:cNvSpPr>
            <a:spLocks noGrp="1"/>
          </p:cNvSpPr>
          <p:nvPr>
            <p:ph type="ctrTitle"/>
          </p:nvPr>
        </p:nvSpPr>
        <p:spPr>
          <a:xfrm>
            <a:off x="1735773" y="588265"/>
            <a:ext cx="8915399" cy="1898904"/>
          </a:xfrm>
        </p:spPr>
        <p:txBody>
          <a:bodyPr>
            <a:normAutofit/>
          </a:bodyPr>
          <a:lstStyle/>
          <a:p>
            <a:r>
              <a:rPr lang="es-MX" sz="4800" dirty="0" smtClean="0">
                <a:cs typeface="Arial" charset="0"/>
              </a:rPr>
              <a:t>Diagrama matricial en "A" 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430717" y="3021731"/>
            <a:ext cx="9078531" cy="1379581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sz="2800" dirty="0" smtClean="0">
                <a:solidFill>
                  <a:schemeClr val="tx1"/>
                </a:solidFill>
                <a:cs typeface="Arial" pitchFamily="34" charset="0"/>
              </a:rPr>
              <a:t>Este modelo de diagrama es un caso particular del diagramas matricial en </a:t>
            </a:r>
            <a:r>
              <a:rPr lang="es-MX" sz="2800" dirty="0">
                <a:solidFill>
                  <a:schemeClr val="tx1"/>
                </a:solidFill>
                <a:cs typeface="Arial" pitchFamily="34" charset="0"/>
              </a:rPr>
              <a:t>"</a:t>
            </a:r>
            <a:r>
              <a:rPr lang="es-MX" sz="2800" dirty="0" smtClean="0">
                <a:solidFill>
                  <a:schemeClr val="tx1"/>
                </a:solidFill>
                <a:cs typeface="Arial" pitchFamily="34" charset="0"/>
              </a:rPr>
              <a:t>L". Se utiliza para representar las relaciones entre los factores que componen un tipo determinado (A).</a:t>
            </a:r>
            <a:endParaRPr lang="es-MX" sz="2800" dirty="0">
              <a:solidFill>
                <a:schemeClr val="tx1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0541" y="170688"/>
            <a:ext cx="4835716" cy="1158240"/>
          </a:xfrm>
        </p:spPr>
        <p:txBody>
          <a:bodyPr/>
          <a:lstStyle/>
          <a:p>
            <a:r>
              <a:rPr lang="es-ES" dirty="0" smtClean="0"/>
              <a:t>Ejemplo 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360112"/>
              </p:ext>
            </p:extLst>
          </p:nvPr>
        </p:nvGraphicFramePr>
        <p:xfrm>
          <a:off x="1683957" y="1392875"/>
          <a:ext cx="3412300" cy="4665221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706150"/>
                <a:gridCol w="1706150"/>
              </a:tblGrid>
              <a:tr h="667994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s-MX" sz="1800" dirty="0" smtClean="0"/>
                        <a:t>CRITERIOS </a:t>
                      </a:r>
                      <a:endParaRPr lang="es-MX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s-MX" sz="1800" dirty="0" smtClean="0"/>
                        <a:t>PONDERACIÓN </a:t>
                      </a:r>
                      <a:endParaRPr lang="es-MX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572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Comer sanamente</a:t>
                      </a:r>
                      <a:endParaRPr lang="es-MX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(a1)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67994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Malos hábitos </a:t>
                      </a:r>
                      <a:endParaRPr lang="es-MX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(a2)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67994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Nutriólogo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(a3)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67994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Ingresos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(a4)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67994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Gym 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(a5)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67994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diabetes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(a6)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0918" t="12793" r="9198" b="13072"/>
          <a:stretch/>
        </p:blipFill>
        <p:spPr>
          <a:xfrm>
            <a:off x="5293324" y="982086"/>
            <a:ext cx="6563640" cy="4826238"/>
          </a:xfrm>
          <a:prstGeom prst="rect">
            <a:avLst/>
          </a:prstGeom>
        </p:spPr>
      </p:pic>
      <p:sp>
        <p:nvSpPr>
          <p:cNvPr id="8" name="Elipse 7"/>
          <p:cNvSpPr/>
          <p:nvPr/>
        </p:nvSpPr>
        <p:spPr>
          <a:xfrm>
            <a:off x="8438023" y="3256306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Elipse 8"/>
          <p:cNvSpPr/>
          <p:nvPr/>
        </p:nvSpPr>
        <p:spPr>
          <a:xfrm>
            <a:off x="7925141" y="1897665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Triángulo isósceles 9"/>
          <p:cNvSpPr/>
          <p:nvPr/>
        </p:nvSpPr>
        <p:spPr>
          <a:xfrm>
            <a:off x="8415798" y="2316590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Triángulo isósceles 10"/>
          <p:cNvSpPr/>
          <p:nvPr/>
        </p:nvSpPr>
        <p:spPr>
          <a:xfrm>
            <a:off x="9991935" y="2773918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Triángulo isósceles 11"/>
          <p:cNvSpPr/>
          <p:nvPr/>
        </p:nvSpPr>
        <p:spPr>
          <a:xfrm>
            <a:off x="10520116" y="3258528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Triángulo isósceles 12"/>
          <p:cNvSpPr/>
          <p:nvPr/>
        </p:nvSpPr>
        <p:spPr>
          <a:xfrm>
            <a:off x="7366051" y="3258527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Triángulo isósceles 13"/>
          <p:cNvSpPr/>
          <p:nvPr/>
        </p:nvSpPr>
        <p:spPr>
          <a:xfrm>
            <a:off x="6842046" y="2773918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Elipse 14"/>
          <p:cNvSpPr/>
          <p:nvPr/>
        </p:nvSpPr>
        <p:spPr>
          <a:xfrm>
            <a:off x="6353903" y="3256307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Elipse 15"/>
          <p:cNvSpPr/>
          <p:nvPr/>
        </p:nvSpPr>
        <p:spPr>
          <a:xfrm>
            <a:off x="9491265" y="3251744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Elipse 16"/>
          <p:cNvSpPr/>
          <p:nvPr/>
        </p:nvSpPr>
        <p:spPr>
          <a:xfrm>
            <a:off x="9516317" y="2331553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Elipse 17"/>
          <p:cNvSpPr/>
          <p:nvPr/>
        </p:nvSpPr>
        <p:spPr>
          <a:xfrm>
            <a:off x="7925141" y="2813244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Elipse 18"/>
          <p:cNvSpPr/>
          <p:nvPr/>
        </p:nvSpPr>
        <p:spPr>
          <a:xfrm>
            <a:off x="7395978" y="2316590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Elipse 19"/>
          <p:cNvSpPr/>
          <p:nvPr/>
        </p:nvSpPr>
        <p:spPr>
          <a:xfrm>
            <a:off x="8456147" y="1392875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Elipse 20"/>
          <p:cNvSpPr/>
          <p:nvPr/>
        </p:nvSpPr>
        <p:spPr>
          <a:xfrm>
            <a:off x="8984328" y="1896265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Diagrama Matricial T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89212" y="3550004"/>
            <a:ext cx="8915399" cy="1555864"/>
          </a:xfrm>
        </p:spPr>
        <p:txBody>
          <a:bodyPr>
            <a:noAutofit/>
          </a:bodyPr>
          <a:lstStyle/>
          <a:p>
            <a:pPr algn="just"/>
            <a:r>
              <a:rPr lang="es-ES" sz="2800" dirty="0" smtClean="0"/>
              <a:t>Es la combinación de dos diagramas matriciales en “L” se utiliza para representar las relaciones entre tres tipos de factores distintos A, B, C agrupándolos de la siguiente forma.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dirty="0" smtClean="0"/>
              <a:t>Relaciones entre el tipo A y el tipo B.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dirty="0" smtClean="0"/>
              <a:t>Relaciones entre el tipo A y el tipo C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0428" y="634260"/>
            <a:ext cx="3875743" cy="5277808"/>
          </a:xfrm>
          <a:prstGeom prst="rect">
            <a:avLst/>
          </a:prstGeom>
        </p:spPr>
      </p:pic>
      <p:sp>
        <p:nvSpPr>
          <p:cNvPr id="9" name="Elipse 8"/>
          <p:cNvSpPr/>
          <p:nvPr/>
        </p:nvSpPr>
        <p:spPr>
          <a:xfrm>
            <a:off x="10328569" y="885521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Triángulo isósceles 9"/>
          <p:cNvSpPr/>
          <p:nvPr/>
        </p:nvSpPr>
        <p:spPr>
          <a:xfrm>
            <a:off x="8748952" y="889263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/>
          <p:cNvSpPr/>
          <p:nvPr/>
        </p:nvSpPr>
        <p:spPr>
          <a:xfrm>
            <a:off x="10328569" y="2404155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Triángulo isósceles 5"/>
          <p:cNvSpPr/>
          <p:nvPr/>
        </p:nvSpPr>
        <p:spPr>
          <a:xfrm>
            <a:off x="10272952" y="1609853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Triángulo isósceles 6"/>
          <p:cNvSpPr/>
          <p:nvPr/>
        </p:nvSpPr>
        <p:spPr>
          <a:xfrm>
            <a:off x="9526718" y="2352754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Elipse 11"/>
          <p:cNvSpPr/>
          <p:nvPr/>
        </p:nvSpPr>
        <p:spPr>
          <a:xfrm>
            <a:off x="8789301" y="1609853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Elipse 12"/>
          <p:cNvSpPr/>
          <p:nvPr/>
        </p:nvSpPr>
        <p:spPr>
          <a:xfrm>
            <a:off x="9526718" y="1623266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Elipse 13"/>
          <p:cNvSpPr/>
          <p:nvPr/>
        </p:nvSpPr>
        <p:spPr>
          <a:xfrm>
            <a:off x="8789301" y="2323874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Triángulo isósceles 14"/>
          <p:cNvSpPr/>
          <p:nvPr/>
        </p:nvSpPr>
        <p:spPr>
          <a:xfrm>
            <a:off x="10272952" y="3901224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Elipse 15"/>
          <p:cNvSpPr/>
          <p:nvPr/>
        </p:nvSpPr>
        <p:spPr>
          <a:xfrm>
            <a:off x="10281271" y="4614197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Elipse 16"/>
          <p:cNvSpPr/>
          <p:nvPr/>
        </p:nvSpPr>
        <p:spPr>
          <a:xfrm>
            <a:off x="10272952" y="5398533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Elipse 17"/>
          <p:cNvSpPr/>
          <p:nvPr/>
        </p:nvSpPr>
        <p:spPr>
          <a:xfrm>
            <a:off x="8789301" y="3901224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Elipse 18"/>
          <p:cNvSpPr/>
          <p:nvPr/>
        </p:nvSpPr>
        <p:spPr>
          <a:xfrm>
            <a:off x="8800593" y="4596257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Elipse 19"/>
          <p:cNvSpPr/>
          <p:nvPr/>
        </p:nvSpPr>
        <p:spPr>
          <a:xfrm>
            <a:off x="8778481" y="5398532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Elipse 20"/>
          <p:cNvSpPr/>
          <p:nvPr/>
        </p:nvSpPr>
        <p:spPr>
          <a:xfrm>
            <a:off x="9557166" y="5398532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Elipse 21"/>
          <p:cNvSpPr/>
          <p:nvPr/>
        </p:nvSpPr>
        <p:spPr>
          <a:xfrm>
            <a:off x="9537853" y="3897939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Elipse 22"/>
          <p:cNvSpPr/>
          <p:nvPr/>
        </p:nvSpPr>
        <p:spPr>
          <a:xfrm>
            <a:off x="9549145" y="4592972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334266"/>
              </p:ext>
            </p:extLst>
          </p:nvPr>
        </p:nvGraphicFramePr>
        <p:xfrm>
          <a:off x="1312205" y="2176933"/>
          <a:ext cx="4962471" cy="3442011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541286"/>
                <a:gridCol w="3421185"/>
              </a:tblGrid>
              <a:tr h="3574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/>
                        <a:t>Factor </a:t>
                      </a:r>
                      <a:endParaRPr lang="es-ES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/>
                        <a:t>Variables</a:t>
                      </a:r>
                      <a:endParaRPr lang="es-ES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015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/>
                        <a:t>Alimentación </a:t>
                      </a:r>
                      <a:endParaRPr lang="es-ES" sz="16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/>
                        <a:t>(</a:t>
                      </a:r>
                      <a:r>
                        <a:rPr lang="es-ES" sz="1600" dirty="0"/>
                        <a:t>A)</a:t>
                      </a:r>
                      <a:endParaRPr lang="es-ES" sz="11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600" dirty="0"/>
                        <a:t>Comer bien</a:t>
                      </a:r>
                      <a:endParaRPr lang="es-ES" sz="110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600" dirty="0"/>
                        <a:t>Malos hábitos</a:t>
                      </a:r>
                      <a:endParaRPr lang="es-ES" sz="110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600" dirty="0"/>
                        <a:t>Nutriólogo (visita)</a:t>
                      </a:r>
                      <a:endParaRPr lang="es-E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76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/>
                        <a:t>Enfermedades </a:t>
                      </a:r>
                      <a:endParaRPr lang="es-ES" sz="16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/>
                        <a:t>(</a:t>
                      </a:r>
                      <a:r>
                        <a:rPr lang="es-ES" sz="1600" dirty="0"/>
                        <a:t>B)</a:t>
                      </a:r>
                      <a:endParaRPr lang="es-ES" sz="11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600" dirty="0"/>
                        <a:t>Diabetes</a:t>
                      </a:r>
                      <a:endParaRPr lang="es-ES" sz="110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600" dirty="0"/>
                        <a:t>Colesterol</a:t>
                      </a:r>
                      <a:endParaRPr lang="es-ES" sz="110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600" dirty="0"/>
                        <a:t>Enfermedades de hipertensión </a:t>
                      </a:r>
                      <a:endParaRPr lang="es-E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76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/>
                        <a:t>Ejercicios </a:t>
                      </a:r>
                      <a:endParaRPr lang="es-ES" sz="16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/>
                        <a:t>(C)</a:t>
                      </a:r>
                      <a:endParaRPr lang="es-ES" sz="11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600" dirty="0"/>
                        <a:t>GYM</a:t>
                      </a:r>
                      <a:endParaRPr lang="es-ES" sz="110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600" dirty="0"/>
                        <a:t>Ejercicio en espacios públicos</a:t>
                      </a:r>
                      <a:endParaRPr lang="es-ES" sz="110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600" dirty="0"/>
                        <a:t>Inscripción a un club</a:t>
                      </a:r>
                      <a:endParaRPr lang="es-ES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94140" y="341376"/>
            <a:ext cx="8915399" cy="1901952"/>
          </a:xfrm>
        </p:spPr>
        <p:txBody>
          <a:bodyPr/>
          <a:lstStyle/>
          <a:p>
            <a:r>
              <a:rPr lang="es-ES" dirty="0" smtClean="0"/>
              <a:t>Diagrama Matricial Y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33308" y="2659358"/>
            <a:ext cx="9590596" cy="3400066"/>
          </a:xfrm>
        </p:spPr>
        <p:txBody>
          <a:bodyPr>
            <a:normAutofit/>
          </a:bodyPr>
          <a:lstStyle/>
          <a:p>
            <a:pPr algn="just"/>
            <a:r>
              <a:rPr lang="es-MX" sz="2400" dirty="0" smtClean="0">
                <a:solidFill>
                  <a:schemeClr val="tx1"/>
                </a:solidFill>
              </a:rPr>
              <a:t>Es la combinación de tres Diagramas Matriciales en L. Se utiliza para representar las relaciones entre los tres tipos distintos A, B Y C agrupándolos de la siguiente forma: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chemeClr val="tx1"/>
                </a:solidFill>
              </a:rPr>
              <a:t>Relaciones entre el tipo A y el tipo B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chemeClr val="tx1"/>
                </a:solidFill>
              </a:rPr>
              <a:t>Relaciones entre el tipo B y el tipo C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MX" sz="2400" dirty="0" smtClean="0">
                <a:solidFill>
                  <a:schemeClr val="tx1"/>
                </a:solidFill>
              </a:rPr>
              <a:t>Relaciones entre el tipo C y el tipo </a:t>
            </a:r>
            <a:r>
              <a:rPr lang="es-MX" sz="2400" dirty="0" smtClean="0">
                <a:solidFill>
                  <a:schemeClr val="tx1"/>
                </a:solidFill>
              </a:rPr>
              <a:t>A</a:t>
            </a:r>
            <a:endParaRPr lang="es-MX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8076" y="243840"/>
            <a:ext cx="8915399" cy="1011936"/>
          </a:xfrm>
        </p:spPr>
        <p:txBody>
          <a:bodyPr/>
          <a:lstStyle/>
          <a:p>
            <a:r>
              <a:rPr lang="es-ES" dirty="0" smtClean="0"/>
              <a:t>Ejemplo </a:t>
            </a:r>
            <a:endParaRPr lang="es-ES" dirty="0"/>
          </a:p>
        </p:txBody>
      </p:sp>
      <p:graphicFrame>
        <p:nvGraphicFramePr>
          <p:cNvPr id="4" name="6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6271387"/>
              </p:ext>
            </p:extLst>
          </p:nvPr>
        </p:nvGraphicFramePr>
        <p:xfrm>
          <a:off x="662224" y="1428008"/>
          <a:ext cx="5141169" cy="3090443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1713347"/>
                <a:gridCol w="1713911"/>
                <a:gridCol w="1713911"/>
              </a:tblGrid>
              <a:tr h="5368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es-MX" sz="1600" dirty="0">
                          <a:effectLst/>
                        </a:rPr>
                        <a:t>Alimentación 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es-MX" sz="1600" dirty="0">
                          <a:effectLst/>
                        </a:rPr>
                        <a:t>Enfermedades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es-MX" sz="1600" dirty="0">
                          <a:effectLst/>
                        </a:rPr>
                        <a:t>Ejercicio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7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es-MX" sz="1600" dirty="0">
                          <a:effectLst/>
                        </a:rPr>
                        <a:t>A</a:t>
                      </a:r>
                      <a:r>
                        <a:rPr lang="es-MX" sz="1600" dirty="0" smtClean="0">
                          <a:effectLst/>
                        </a:rPr>
                        <a:t>1 </a:t>
                      </a:r>
                      <a:r>
                        <a:rPr lang="es-MX" sz="1600" dirty="0">
                          <a:effectLst/>
                        </a:rPr>
                        <a:t>Comer sanamente</a:t>
                      </a:r>
                      <a:endParaRPr lang="es-MX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es-MX" sz="1600" dirty="0">
                          <a:effectLst/>
                        </a:rPr>
                        <a:t>B1 Diabetes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es-MX" sz="1600" dirty="0">
                          <a:effectLst/>
                        </a:rPr>
                        <a:t>C1 En Gimnasio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14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es-MX" sz="1600" dirty="0">
                          <a:effectLst/>
                        </a:rPr>
                        <a:t>A</a:t>
                      </a:r>
                      <a:r>
                        <a:rPr lang="es-MX" sz="1600" dirty="0" smtClean="0">
                          <a:effectLst/>
                        </a:rPr>
                        <a:t>2 </a:t>
                      </a:r>
                      <a:r>
                        <a:rPr lang="es-MX" sz="1600" dirty="0">
                          <a:effectLst/>
                        </a:rPr>
                        <a:t>Malos hábitos</a:t>
                      </a:r>
                      <a:endParaRPr lang="es-MX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es-MX" sz="1600" dirty="0">
                          <a:effectLst/>
                        </a:rPr>
                        <a:t>B2 Colesterol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es-MX" sz="1600" dirty="0">
                          <a:effectLst/>
                        </a:rPr>
                        <a:t>C2 En espacio libre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92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es-MX" sz="1600" dirty="0">
                          <a:effectLst/>
                        </a:rPr>
                        <a:t>A</a:t>
                      </a:r>
                      <a:r>
                        <a:rPr lang="es-MX" sz="1600" dirty="0" smtClean="0">
                          <a:effectLst/>
                        </a:rPr>
                        <a:t>3 </a:t>
                      </a:r>
                      <a:r>
                        <a:rPr lang="es-MX" sz="1600" dirty="0">
                          <a:effectLst/>
                        </a:rPr>
                        <a:t>Visita al Nutriólogo </a:t>
                      </a:r>
                      <a:endParaRPr lang="es-MX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es-MX" sz="1600" dirty="0">
                          <a:effectLst/>
                        </a:rPr>
                        <a:t>B3 Hipertensión 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es-MX" sz="1600" dirty="0">
                          <a:effectLst/>
                        </a:rPr>
                        <a:t>C3 Inscribirse a un Club deportivo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85" name="Imagen 84"/>
          <p:cNvPicPr>
            <a:picLocks noChangeAspect="1"/>
          </p:cNvPicPr>
          <p:nvPr/>
        </p:nvPicPr>
        <p:blipFill rotWithShape="1">
          <a:blip r:embed="rId2"/>
          <a:srcRect l="9330" t="7048" r="9350" b="2943"/>
          <a:stretch/>
        </p:blipFill>
        <p:spPr>
          <a:xfrm>
            <a:off x="6027785" y="826718"/>
            <a:ext cx="5809312" cy="5657486"/>
          </a:xfrm>
          <a:prstGeom prst="rect">
            <a:avLst/>
          </a:prstGeom>
        </p:spPr>
      </p:pic>
      <p:sp>
        <p:nvSpPr>
          <p:cNvPr id="86" name="Elipse 85"/>
          <p:cNvSpPr/>
          <p:nvPr/>
        </p:nvSpPr>
        <p:spPr>
          <a:xfrm>
            <a:off x="9571234" y="1774084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7" name="Elipse 86"/>
          <p:cNvSpPr/>
          <p:nvPr/>
        </p:nvSpPr>
        <p:spPr>
          <a:xfrm>
            <a:off x="9571234" y="2277127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8" name="Elipse 87"/>
          <p:cNvSpPr/>
          <p:nvPr/>
        </p:nvSpPr>
        <p:spPr>
          <a:xfrm>
            <a:off x="11176653" y="2262339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9" name="Elipse 88"/>
          <p:cNvSpPr/>
          <p:nvPr/>
        </p:nvSpPr>
        <p:spPr>
          <a:xfrm>
            <a:off x="11176653" y="3379888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0" name="Elipse 89"/>
          <p:cNvSpPr/>
          <p:nvPr/>
        </p:nvSpPr>
        <p:spPr>
          <a:xfrm>
            <a:off x="9571234" y="4242878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1" name="Elipse 90"/>
          <p:cNvSpPr/>
          <p:nvPr/>
        </p:nvSpPr>
        <p:spPr>
          <a:xfrm>
            <a:off x="8813444" y="3695700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2" name="Elipse 91"/>
          <p:cNvSpPr/>
          <p:nvPr/>
        </p:nvSpPr>
        <p:spPr>
          <a:xfrm>
            <a:off x="8088472" y="4147941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3" name="Elipse 92"/>
          <p:cNvSpPr/>
          <p:nvPr/>
        </p:nvSpPr>
        <p:spPr>
          <a:xfrm>
            <a:off x="8813444" y="4694736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4" name="Elipse 93"/>
          <p:cNvSpPr/>
          <p:nvPr/>
        </p:nvSpPr>
        <p:spPr>
          <a:xfrm>
            <a:off x="8025842" y="5228389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5" name="Elipse 94"/>
          <p:cNvSpPr/>
          <p:nvPr/>
        </p:nvSpPr>
        <p:spPr>
          <a:xfrm>
            <a:off x="9572583" y="5275622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8" name="Elipse 97"/>
          <p:cNvSpPr/>
          <p:nvPr/>
        </p:nvSpPr>
        <p:spPr>
          <a:xfrm>
            <a:off x="9571234" y="1267477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9" name="Elipse 98"/>
          <p:cNvSpPr/>
          <p:nvPr/>
        </p:nvSpPr>
        <p:spPr>
          <a:xfrm>
            <a:off x="11176653" y="2838450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0" name="Elipse 99"/>
          <p:cNvSpPr/>
          <p:nvPr/>
        </p:nvSpPr>
        <p:spPr>
          <a:xfrm>
            <a:off x="10345778" y="4729574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1" name="Elipse 100"/>
          <p:cNvSpPr/>
          <p:nvPr/>
        </p:nvSpPr>
        <p:spPr>
          <a:xfrm>
            <a:off x="8775145" y="5716300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2" name="Elipse 101"/>
          <p:cNvSpPr/>
          <p:nvPr/>
        </p:nvSpPr>
        <p:spPr>
          <a:xfrm>
            <a:off x="7281110" y="4729574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3" name="Triángulo isósceles 102"/>
          <p:cNvSpPr/>
          <p:nvPr/>
        </p:nvSpPr>
        <p:spPr>
          <a:xfrm>
            <a:off x="10345123" y="1774084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4" name="Triángulo isósceles 103"/>
          <p:cNvSpPr/>
          <p:nvPr/>
        </p:nvSpPr>
        <p:spPr>
          <a:xfrm>
            <a:off x="10345123" y="2279347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5" name="Triángulo isósceles 104"/>
          <p:cNvSpPr/>
          <p:nvPr/>
        </p:nvSpPr>
        <p:spPr>
          <a:xfrm>
            <a:off x="10312255" y="2784172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6" name="Triángulo isósceles 105"/>
          <p:cNvSpPr/>
          <p:nvPr/>
        </p:nvSpPr>
        <p:spPr>
          <a:xfrm>
            <a:off x="7985492" y="1258626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7" name="Triángulo isósceles 106"/>
          <p:cNvSpPr/>
          <p:nvPr/>
        </p:nvSpPr>
        <p:spPr>
          <a:xfrm>
            <a:off x="7166209" y="1779498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13724" y="524256"/>
            <a:ext cx="8915399" cy="1402080"/>
          </a:xfrm>
        </p:spPr>
        <p:txBody>
          <a:bodyPr/>
          <a:lstStyle/>
          <a:p>
            <a:r>
              <a:rPr lang="es-ES" dirty="0" smtClean="0"/>
              <a:t>Diagrama Matricial X 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463088" y="3455411"/>
            <a:ext cx="8915399" cy="1555864"/>
          </a:xfrm>
        </p:spPr>
        <p:txBody>
          <a:bodyPr>
            <a:noAutofit/>
          </a:bodyPr>
          <a:lstStyle/>
          <a:p>
            <a:r>
              <a:rPr lang="es-ES" sz="2400" dirty="0" smtClean="0"/>
              <a:t>Es la combinación de cuatro Diagramas Matriciales en “L”. Se utiliza para representar las relaciones entre cuatro tipo de relaciones (A, B, C, D) agrupándolo de la siguiente forma: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/>
              <a:t>Relaciones entre el tipo A y el tipo 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/>
              <a:t>Relaciones entre el tipo </a:t>
            </a:r>
            <a:r>
              <a:rPr lang="es-ES" sz="2400" dirty="0" smtClean="0"/>
              <a:t>B </a:t>
            </a:r>
            <a:r>
              <a:rPr lang="es-ES" sz="2400" dirty="0"/>
              <a:t>y el tipo 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/>
              <a:t>Relaciones entre el tipo </a:t>
            </a:r>
            <a:r>
              <a:rPr lang="es-ES" sz="2400" dirty="0" smtClean="0"/>
              <a:t>C </a:t>
            </a:r>
            <a:r>
              <a:rPr lang="es-ES" sz="2400" dirty="0"/>
              <a:t>y el tipo D</a:t>
            </a:r>
            <a:endParaRPr lang="es-E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/>
              <a:t>Relaciones entre el tipo </a:t>
            </a:r>
            <a:r>
              <a:rPr lang="es-ES" sz="2400" dirty="0" smtClean="0"/>
              <a:t>D </a:t>
            </a:r>
            <a:r>
              <a:rPr lang="es-ES" sz="2400" dirty="0"/>
              <a:t>y el tipo </a:t>
            </a:r>
            <a:r>
              <a:rPr lang="es-ES" sz="2400" dirty="0" smtClean="0"/>
              <a:t>A</a:t>
            </a:r>
            <a:endParaRPr lang="es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9" r="15386"/>
          <a:stretch/>
        </p:blipFill>
        <p:spPr bwMode="auto">
          <a:xfrm>
            <a:off x="6068290" y="498286"/>
            <a:ext cx="6123710" cy="6123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Elipse 4"/>
          <p:cNvSpPr/>
          <p:nvPr/>
        </p:nvSpPr>
        <p:spPr>
          <a:xfrm>
            <a:off x="7025435" y="1368010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Elipse 5"/>
          <p:cNvSpPr/>
          <p:nvPr/>
        </p:nvSpPr>
        <p:spPr>
          <a:xfrm>
            <a:off x="7687015" y="1377836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Triángulo isósceles 6"/>
          <p:cNvSpPr/>
          <p:nvPr/>
        </p:nvSpPr>
        <p:spPr>
          <a:xfrm>
            <a:off x="10915835" y="1380056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Elipse 7"/>
          <p:cNvSpPr/>
          <p:nvPr/>
        </p:nvSpPr>
        <p:spPr>
          <a:xfrm>
            <a:off x="8331737" y="2040169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Elipse 8"/>
          <p:cNvSpPr/>
          <p:nvPr/>
        </p:nvSpPr>
        <p:spPr>
          <a:xfrm>
            <a:off x="7025435" y="2076537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/>
          <p:cNvSpPr/>
          <p:nvPr/>
        </p:nvSpPr>
        <p:spPr>
          <a:xfrm>
            <a:off x="10941116" y="2067878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Triángulo isósceles 11"/>
          <p:cNvSpPr/>
          <p:nvPr/>
        </p:nvSpPr>
        <p:spPr>
          <a:xfrm>
            <a:off x="9603372" y="2040169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Elipse 12"/>
          <p:cNvSpPr/>
          <p:nvPr/>
        </p:nvSpPr>
        <p:spPr>
          <a:xfrm>
            <a:off x="7048187" y="2749261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Elipse 13"/>
          <p:cNvSpPr/>
          <p:nvPr/>
        </p:nvSpPr>
        <p:spPr>
          <a:xfrm>
            <a:off x="8348595" y="1377836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Elipse 14"/>
          <p:cNvSpPr/>
          <p:nvPr/>
        </p:nvSpPr>
        <p:spPr>
          <a:xfrm>
            <a:off x="8289636" y="2749261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Elipse 15"/>
          <p:cNvSpPr/>
          <p:nvPr/>
        </p:nvSpPr>
        <p:spPr>
          <a:xfrm>
            <a:off x="10301654" y="1368009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Elipse 16"/>
          <p:cNvSpPr/>
          <p:nvPr/>
        </p:nvSpPr>
        <p:spPr>
          <a:xfrm>
            <a:off x="9643722" y="1377836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Elipse 17"/>
          <p:cNvSpPr/>
          <p:nvPr/>
        </p:nvSpPr>
        <p:spPr>
          <a:xfrm>
            <a:off x="10312915" y="2076536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Elipse 18"/>
          <p:cNvSpPr/>
          <p:nvPr/>
        </p:nvSpPr>
        <p:spPr>
          <a:xfrm>
            <a:off x="9588304" y="2765645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Elipse 19"/>
          <p:cNvSpPr/>
          <p:nvPr/>
        </p:nvSpPr>
        <p:spPr>
          <a:xfrm>
            <a:off x="10312915" y="2751049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Elipse 20"/>
          <p:cNvSpPr/>
          <p:nvPr/>
        </p:nvSpPr>
        <p:spPr>
          <a:xfrm>
            <a:off x="10958397" y="2781991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Triángulo isósceles 21"/>
          <p:cNvSpPr/>
          <p:nvPr/>
        </p:nvSpPr>
        <p:spPr>
          <a:xfrm>
            <a:off x="7007837" y="4127826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Triángulo isósceles 22"/>
          <p:cNvSpPr/>
          <p:nvPr/>
        </p:nvSpPr>
        <p:spPr>
          <a:xfrm>
            <a:off x="7024126" y="4796461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Triángulo isósceles 23"/>
          <p:cNvSpPr/>
          <p:nvPr/>
        </p:nvSpPr>
        <p:spPr>
          <a:xfrm>
            <a:off x="7687015" y="4796460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Triángulo isósceles 24"/>
          <p:cNvSpPr/>
          <p:nvPr/>
        </p:nvSpPr>
        <p:spPr>
          <a:xfrm>
            <a:off x="7659516" y="5435401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Triángulo isósceles 25"/>
          <p:cNvSpPr/>
          <p:nvPr/>
        </p:nvSpPr>
        <p:spPr>
          <a:xfrm>
            <a:off x="8308245" y="4796459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Triángulo isósceles 26"/>
          <p:cNvSpPr/>
          <p:nvPr/>
        </p:nvSpPr>
        <p:spPr>
          <a:xfrm>
            <a:off x="8348595" y="5434927"/>
            <a:ext cx="318693" cy="273353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Elipse 27"/>
          <p:cNvSpPr/>
          <p:nvPr/>
        </p:nvSpPr>
        <p:spPr>
          <a:xfrm>
            <a:off x="10953463" y="4070521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Elipse 28"/>
          <p:cNvSpPr/>
          <p:nvPr/>
        </p:nvSpPr>
        <p:spPr>
          <a:xfrm>
            <a:off x="10325262" y="4079179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Elipse 29"/>
          <p:cNvSpPr/>
          <p:nvPr/>
        </p:nvSpPr>
        <p:spPr>
          <a:xfrm>
            <a:off x="10300677" y="4772158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Elipse 30"/>
          <p:cNvSpPr/>
          <p:nvPr/>
        </p:nvSpPr>
        <p:spPr>
          <a:xfrm>
            <a:off x="9672476" y="4780816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Elipse 31"/>
          <p:cNvSpPr/>
          <p:nvPr/>
        </p:nvSpPr>
        <p:spPr>
          <a:xfrm>
            <a:off x="10915835" y="5427242"/>
            <a:ext cx="237994" cy="27557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Elipse 32"/>
          <p:cNvSpPr/>
          <p:nvPr/>
        </p:nvSpPr>
        <p:spPr>
          <a:xfrm>
            <a:off x="10287634" y="5435900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Elipse 33"/>
          <p:cNvSpPr/>
          <p:nvPr/>
        </p:nvSpPr>
        <p:spPr>
          <a:xfrm>
            <a:off x="9652350" y="4044202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Elipse 34"/>
          <p:cNvSpPr/>
          <p:nvPr/>
        </p:nvSpPr>
        <p:spPr>
          <a:xfrm>
            <a:off x="9663611" y="5427242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" name="Elipse 35"/>
          <p:cNvSpPr/>
          <p:nvPr/>
        </p:nvSpPr>
        <p:spPr>
          <a:xfrm>
            <a:off x="10950020" y="4771684"/>
            <a:ext cx="237994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3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497459"/>
              </p:ext>
            </p:extLst>
          </p:nvPr>
        </p:nvGraphicFramePr>
        <p:xfrm>
          <a:off x="930163" y="1377837"/>
          <a:ext cx="4067506" cy="374034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560789"/>
                <a:gridCol w="2506717"/>
              </a:tblGrid>
              <a:tr h="246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/>
                        <a:t>Factor </a:t>
                      </a:r>
                      <a:endParaRPr lang="es-ES" sz="12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/>
                        <a:t>Variables</a:t>
                      </a:r>
                      <a:endParaRPr lang="es-ES" sz="12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8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/>
                        <a:t>Alimentación </a:t>
                      </a:r>
                      <a:endParaRPr lang="es-ES" sz="14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/>
                        <a:t>(</a:t>
                      </a:r>
                      <a:r>
                        <a:rPr lang="es-ES" sz="1400" dirty="0"/>
                        <a:t>A)</a:t>
                      </a:r>
                      <a:endParaRPr lang="es-ES" sz="105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400" dirty="0"/>
                        <a:t>Comer bien</a:t>
                      </a:r>
                      <a:endParaRPr lang="es-ES" sz="105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400" dirty="0"/>
                        <a:t>Malos hábitos</a:t>
                      </a:r>
                      <a:endParaRPr lang="es-ES" sz="105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400" dirty="0"/>
                        <a:t>Nutriólogo (visita)</a:t>
                      </a:r>
                      <a:endParaRPr lang="es-ES" sz="105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84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/>
                        <a:t>Enfermedades </a:t>
                      </a:r>
                      <a:endParaRPr lang="es-ES" sz="14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/>
                        <a:t>(</a:t>
                      </a:r>
                      <a:r>
                        <a:rPr lang="es-ES" sz="1400" dirty="0"/>
                        <a:t>B)</a:t>
                      </a:r>
                      <a:endParaRPr lang="es-ES" sz="105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400" dirty="0"/>
                        <a:t>Diabetes</a:t>
                      </a:r>
                      <a:endParaRPr lang="es-ES" sz="105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400" dirty="0"/>
                        <a:t>Colesterol</a:t>
                      </a:r>
                      <a:endParaRPr lang="es-ES" sz="105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400" dirty="0"/>
                        <a:t>Enfermedades de hipertensión </a:t>
                      </a:r>
                      <a:endParaRPr lang="es-ES" sz="105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84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/>
                        <a:t>Ejercicios </a:t>
                      </a:r>
                      <a:endParaRPr lang="es-ES" sz="14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/>
                        <a:t>(C)</a:t>
                      </a:r>
                      <a:endParaRPr lang="es-ES" sz="105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400" dirty="0"/>
                        <a:t>GYM</a:t>
                      </a:r>
                      <a:endParaRPr lang="es-ES" sz="105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400" dirty="0"/>
                        <a:t>Ejercicio en espacios públicos</a:t>
                      </a:r>
                      <a:endParaRPr lang="es-ES" sz="105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400" dirty="0"/>
                        <a:t>Inscripción a un club</a:t>
                      </a:r>
                      <a:endParaRPr lang="es-ES" sz="105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8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/>
                        <a:t>Economía </a:t>
                      </a:r>
                      <a:endParaRPr lang="es-ES" sz="14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/>
                        <a:t>(</a:t>
                      </a:r>
                      <a:r>
                        <a:rPr lang="es-ES" sz="1400" dirty="0"/>
                        <a:t>D)</a:t>
                      </a:r>
                      <a:endParaRPr lang="es-ES" sz="105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400" dirty="0"/>
                        <a:t>Ingresos</a:t>
                      </a:r>
                      <a:endParaRPr lang="es-ES" sz="105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400" dirty="0"/>
                        <a:t>Tecnología</a:t>
                      </a:r>
                      <a:endParaRPr lang="es-ES" sz="105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1400" dirty="0"/>
                        <a:t>Trabajo</a:t>
                      </a:r>
                      <a:endParaRPr lang="es-ES" sz="105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532923" y="2374061"/>
            <a:ext cx="8915399" cy="1468800"/>
          </a:xfrm>
        </p:spPr>
        <p:txBody>
          <a:bodyPr>
            <a:normAutofit/>
          </a:bodyPr>
          <a:lstStyle/>
          <a:p>
            <a:r>
              <a:rPr lang="es-MX" sz="4800" b="1" dirty="0" smtClean="0"/>
              <a:t>Por su atención… GRACIAS!</a:t>
            </a:r>
            <a:endParaRPr lang="es-MX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632242" y="688490"/>
            <a:ext cx="8915399" cy="5787614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b="1" dirty="0">
                <a:solidFill>
                  <a:srgbClr val="0070C0"/>
                </a:solidFill>
              </a:rPr>
              <a:t>Diagrama matricial.</a:t>
            </a:r>
          </a:p>
          <a:p>
            <a:pPr algn="just"/>
            <a:r>
              <a:rPr lang="es-MX" dirty="0">
                <a:solidFill>
                  <a:srgbClr val="0070C0"/>
                </a:solidFill>
              </a:rPr>
              <a:t>El diagrama matricial (DM) es una herramienta cuyo objetivo es establecer puntos de conexión lógica entre grupos de características, funciones o actividades, reapretándolos gráficamente. A través de, matrices permite visualizar y, por lo tanto, identificar diferentes relaciones y el grado de relación existentes entre dos conjuntos distintos de elementos.</a:t>
            </a:r>
          </a:p>
          <a:p>
            <a:pPr algn="just"/>
            <a:r>
              <a:rPr lang="es-MX" dirty="0">
                <a:solidFill>
                  <a:srgbClr val="0070C0"/>
                </a:solidFill>
              </a:rPr>
              <a:t> </a:t>
            </a:r>
            <a:endParaRPr lang="es-MX" dirty="0" smtClean="0">
              <a:solidFill>
                <a:srgbClr val="0070C0"/>
              </a:solidFill>
            </a:endParaRPr>
          </a:p>
          <a:p>
            <a:pPr algn="just"/>
            <a:r>
              <a:rPr lang="es-MX" b="1" dirty="0" smtClean="0">
                <a:solidFill>
                  <a:srgbClr val="0070C0"/>
                </a:solidFill>
              </a:rPr>
              <a:t>Construcción</a:t>
            </a:r>
            <a:r>
              <a:rPr lang="es-MX" b="1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es-MX" dirty="0">
                <a:solidFill>
                  <a:srgbClr val="0070C0"/>
                </a:solidFill>
              </a:rPr>
              <a:t> Para la construcción del DM  se pueden seguir los siguientes pasos:</a:t>
            </a:r>
          </a:p>
          <a:p>
            <a:pPr algn="just"/>
            <a:endParaRPr lang="es-MX" dirty="0" smtClean="0">
              <a:solidFill>
                <a:srgbClr val="0070C0"/>
              </a:solidFill>
            </a:endParaRPr>
          </a:p>
          <a:p>
            <a:pPr algn="just"/>
            <a:r>
              <a:rPr lang="es-MX" b="1" i="1" dirty="0" smtClean="0">
                <a:solidFill>
                  <a:srgbClr val="0070C0"/>
                </a:solidFill>
              </a:rPr>
              <a:t>1</a:t>
            </a:r>
            <a:r>
              <a:rPr lang="es-MX" b="1" i="1" dirty="0">
                <a:solidFill>
                  <a:srgbClr val="0070C0"/>
                </a:solidFill>
              </a:rPr>
              <a:t>.	Definir el objetivo de usar el DM </a:t>
            </a:r>
          </a:p>
          <a:p>
            <a:pPr algn="just"/>
            <a:r>
              <a:rPr lang="es-MX" b="1" i="1" dirty="0" smtClean="0">
                <a:solidFill>
                  <a:srgbClr val="0070C0"/>
                </a:solidFill>
              </a:rPr>
              <a:t>2</a:t>
            </a:r>
            <a:r>
              <a:rPr lang="es-MX" b="1" i="1" dirty="0">
                <a:solidFill>
                  <a:srgbClr val="0070C0"/>
                </a:solidFill>
              </a:rPr>
              <a:t>.	Formar el equipo  de trabajo.</a:t>
            </a:r>
          </a:p>
          <a:p>
            <a:pPr algn="just"/>
            <a:r>
              <a:rPr lang="es-MX" b="1" i="1" dirty="0">
                <a:solidFill>
                  <a:srgbClr val="0070C0"/>
                </a:solidFill>
              </a:rPr>
              <a:t>3.	Generar los conjuntos de elementos a comparar.</a:t>
            </a:r>
          </a:p>
          <a:p>
            <a:pPr algn="just"/>
            <a:r>
              <a:rPr lang="es-MX" b="1" i="1" dirty="0">
                <a:solidFill>
                  <a:srgbClr val="0070C0"/>
                </a:solidFill>
              </a:rPr>
              <a:t>4.	Determinar el formato de la matriz. </a:t>
            </a:r>
            <a:endParaRPr lang="es-MX" dirty="0">
              <a:solidFill>
                <a:srgbClr val="0070C0"/>
              </a:solidFill>
            </a:endParaRPr>
          </a:p>
          <a:p>
            <a:pPr algn="just"/>
            <a:r>
              <a:rPr lang="es-MX" b="1" i="1" dirty="0">
                <a:solidFill>
                  <a:srgbClr val="0070C0"/>
                </a:solidFill>
              </a:rPr>
              <a:t>5.	Construir la matriz. </a:t>
            </a:r>
          </a:p>
          <a:p>
            <a:pPr algn="just"/>
            <a:r>
              <a:rPr lang="es-MX" b="1" i="1" dirty="0">
                <a:solidFill>
                  <a:srgbClr val="0070C0"/>
                </a:solidFill>
              </a:rPr>
              <a:t>6.	 Análisis.</a:t>
            </a:r>
          </a:p>
          <a:p>
            <a:pPr algn="just"/>
            <a:endParaRPr lang="es-MX" dirty="0">
              <a:solidFill>
                <a:srgbClr val="0070C0"/>
              </a:solidFill>
            </a:endParaRPr>
          </a:p>
          <a:p>
            <a:pPr algn="just"/>
            <a:endParaRPr lang="es-MX" dirty="0">
              <a:solidFill>
                <a:srgbClr val="0070C0"/>
              </a:solidFill>
            </a:endParaRP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6344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589212" y="387275"/>
            <a:ext cx="8915399" cy="6045056"/>
          </a:xfrm>
        </p:spPr>
        <p:txBody>
          <a:bodyPr>
            <a:normAutofit/>
          </a:bodyPr>
          <a:lstStyle/>
          <a:p>
            <a:pPr algn="just"/>
            <a:r>
              <a:rPr lang="es-MX" dirty="0">
                <a:solidFill>
                  <a:srgbClr val="0070C0"/>
                </a:solidFill>
              </a:rPr>
              <a:t>H</a:t>
            </a:r>
            <a:r>
              <a:rPr lang="es-MX" dirty="0" smtClean="0">
                <a:solidFill>
                  <a:srgbClr val="0070C0"/>
                </a:solidFill>
              </a:rPr>
              <a:t>ay </a:t>
            </a:r>
            <a:r>
              <a:rPr lang="es-MX" dirty="0">
                <a:solidFill>
                  <a:srgbClr val="0070C0"/>
                </a:solidFill>
              </a:rPr>
              <a:t>que observar si:</a:t>
            </a:r>
          </a:p>
          <a:p>
            <a:pPr algn="just"/>
            <a:endParaRPr lang="es-MX" dirty="0">
              <a:solidFill>
                <a:srgbClr val="0070C0"/>
              </a:solidFill>
            </a:endParaRPr>
          </a:p>
          <a:p>
            <a:pPr algn="just"/>
            <a:r>
              <a:rPr lang="es-MX" dirty="0">
                <a:solidFill>
                  <a:srgbClr val="0070C0"/>
                </a:solidFill>
              </a:rPr>
              <a:t>•	Existen elementos que no tienen muy poca relación con otros.</a:t>
            </a:r>
          </a:p>
          <a:p>
            <a:pPr algn="just"/>
            <a:r>
              <a:rPr lang="es-MX" dirty="0">
                <a:solidFill>
                  <a:srgbClr val="0070C0"/>
                </a:solidFill>
              </a:rPr>
              <a:t>•	Existen elementos que tienen mucha relación con los demás y además relaciones muy fuertes.</a:t>
            </a:r>
          </a:p>
          <a:p>
            <a:pPr algn="just"/>
            <a:r>
              <a:rPr lang="es-MX" dirty="0">
                <a:solidFill>
                  <a:srgbClr val="0070C0"/>
                </a:solidFill>
              </a:rPr>
              <a:t>•	Hay zonas  de la matriz con fuerte o débil relación entre conjuntos de elementos.</a:t>
            </a:r>
          </a:p>
          <a:p>
            <a:pPr algn="just"/>
            <a:endParaRPr lang="es-MX" dirty="0">
              <a:solidFill>
                <a:srgbClr val="0070C0"/>
              </a:solidFill>
            </a:endParaRPr>
          </a:p>
          <a:p>
            <a:pPr algn="just"/>
            <a:endParaRPr lang="es-MX" dirty="0">
              <a:solidFill>
                <a:srgbClr val="0070C0"/>
              </a:solidFill>
            </a:endParaRPr>
          </a:p>
          <a:p>
            <a:pPr algn="just"/>
            <a:endParaRPr lang="es-MX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04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37781"/>
              </p:ext>
            </p:extLst>
          </p:nvPr>
        </p:nvGraphicFramePr>
        <p:xfrm>
          <a:off x="1570616" y="903641"/>
          <a:ext cx="9692639" cy="5344758"/>
        </p:xfrm>
        <a:graphic>
          <a:graphicData uri="http://schemas.openxmlformats.org/drawingml/2006/table">
            <a:tbl>
              <a:tblPr/>
              <a:tblGrid>
                <a:gridCol w="2034852"/>
                <a:gridCol w="1420784"/>
                <a:gridCol w="1625474"/>
                <a:gridCol w="1685677"/>
                <a:gridCol w="1462926"/>
                <a:gridCol w="1462926"/>
              </a:tblGrid>
              <a:tr h="509713">
                <a:tc rowSpan="2"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  </a:t>
                      </a:r>
                    </a:p>
                    <a:p>
                      <a:pPr algn="ctr"/>
                      <a:r>
                        <a:rPr lang="es-MX" dirty="0" smtClean="0"/>
                        <a:t>Tipo de análisis</a:t>
                      </a:r>
                      <a:endParaRPr lang="es-MX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Símbolos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86036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 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        </a:t>
                      </a:r>
                    </a:p>
                    <a:p>
                      <a:pPr algn="ctr"/>
                      <a:r>
                        <a:rPr lang="es-MX" sz="3200" dirty="0" smtClean="0"/>
                        <a:t>*</a:t>
                      </a:r>
                      <a:endParaRPr lang="es-MX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672387">
                <a:tc>
                  <a:txBody>
                    <a:bodyPr/>
                    <a:lstStyle/>
                    <a:p>
                      <a:r>
                        <a:rPr lang="es-MX" dirty="0" smtClean="0"/>
                        <a:t>Relación  </a:t>
                      </a:r>
                      <a:endParaRPr lang="es-MX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Fuerte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Moderada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Débil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748302">
                <a:tc>
                  <a:txBody>
                    <a:bodyPr/>
                    <a:lstStyle/>
                    <a:p>
                      <a:r>
                        <a:rPr lang="es-MX" dirty="0" smtClean="0"/>
                        <a:t>Relación  con signo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Fuerte positiva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Débil </a:t>
                      </a:r>
                      <a:r>
                        <a:rPr lang="es-MX" baseline="0" dirty="0" smtClean="0"/>
                        <a:t> positiva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Débil negativa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Fuerte negativa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921822">
                <a:tc>
                  <a:txBody>
                    <a:bodyPr/>
                    <a:lstStyle/>
                    <a:p>
                      <a:r>
                        <a:rPr lang="es-MX" dirty="0" smtClean="0"/>
                        <a:t>Responsabilidad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Principal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Secundaria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Informado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710345">
                <a:tc>
                  <a:txBody>
                    <a:bodyPr/>
                    <a:lstStyle/>
                    <a:p>
                      <a:r>
                        <a:rPr lang="es-MX" dirty="0" smtClean="0"/>
                        <a:t>Criticidad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El mas</a:t>
                      </a:r>
                      <a:r>
                        <a:rPr lang="es-MX" baseline="0" dirty="0" smtClean="0"/>
                        <a:t> critico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Mas critico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Critico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921822">
                <a:tc>
                  <a:txBody>
                    <a:bodyPr/>
                    <a:lstStyle/>
                    <a:p>
                      <a:r>
                        <a:rPr lang="es-MX" dirty="0" smtClean="0"/>
                        <a:t>Proceso de ensayo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Ensayo realizándose</a:t>
                      </a:r>
                      <a:r>
                        <a:rPr lang="es-MX" baseline="0" dirty="0" smtClean="0"/>
                        <a:t>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Ensayo planificado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Posible ensayo</a:t>
                      </a:r>
                      <a:r>
                        <a:rPr lang="es-MX" baseline="0" dirty="0" smtClean="0"/>
                        <a:t> 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18" name="Conector 17"/>
          <p:cNvSpPr/>
          <p:nvPr/>
        </p:nvSpPr>
        <p:spPr>
          <a:xfrm>
            <a:off x="4249271" y="1688951"/>
            <a:ext cx="419548" cy="4195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Conector 18"/>
          <p:cNvSpPr/>
          <p:nvPr/>
        </p:nvSpPr>
        <p:spPr>
          <a:xfrm>
            <a:off x="5593976" y="1688951"/>
            <a:ext cx="430306" cy="41954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Triángulo isósceles 19"/>
          <p:cNvSpPr/>
          <p:nvPr/>
        </p:nvSpPr>
        <p:spPr>
          <a:xfrm>
            <a:off x="7143077" y="1737360"/>
            <a:ext cx="355002" cy="32272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2" name="Conector recto 21"/>
          <p:cNvCxnSpPr/>
          <p:nvPr/>
        </p:nvCxnSpPr>
        <p:spPr>
          <a:xfrm>
            <a:off x="8799754" y="1818042"/>
            <a:ext cx="182880" cy="1613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H="1">
            <a:off x="8799754" y="1818042"/>
            <a:ext cx="182880" cy="1613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Marcador de texto 2"/>
          <p:cNvSpPr>
            <a:spLocks noGrp="1"/>
          </p:cNvSpPr>
          <p:nvPr>
            <p:ph type="body" idx="1"/>
          </p:nvPr>
        </p:nvSpPr>
        <p:spPr>
          <a:xfrm>
            <a:off x="1976026" y="193638"/>
            <a:ext cx="8915399" cy="473336"/>
          </a:xfrm>
        </p:spPr>
        <p:txBody>
          <a:bodyPr>
            <a:normAutofit/>
          </a:bodyPr>
          <a:lstStyle/>
          <a:p>
            <a:pPr algn="ctr"/>
            <a:r>
              <a:rPr lang="es-MX" sz="2400" b="1" i="1" dirty="0" smtClean="0">
                <a:solidFill>
                  <a:srgbClr val="0070C0"/>
                </a:solidFill>
              </a:rPr>
              <a:t>Símbolos empleados en un diagrama matricial </a:t>
            </a:r>
            <a:endParaRPr lang="es-MX" sz="24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31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1097280"/>
          </a:xfrm>
        </p:spPr>
        <p:txBody>
          <a:bodyPr/>
          <a:lstStyle/>
          <a:p>
            <a:r>
              <a:rPr lang="es-ES" dirty="0" smtClean="0"/>
              <a:t>Problemática 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467292" y="1879070"/>
            <a:ext cx="8915399" cy="3558562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En la actualidad</a:t>
            </a:r>
            <a:r>
              <a:rPr lang="es-MX" dirty="0" smtClean="0"/>
              <a:t> </a:t>
            </a:r>
            <a:r>
              <a:rPr lang="es-MX" dirty="0" smtClean="0"/>
              <a:t>la sociedad está lidiando con una </a:t>
            </a:r>
            <a:r>
              <a:rPr lang="es-MX" dirty="0" smtClean="0"/>
              <a:t>problemática; </a:t>
            </a:r>
            <a:r>
              <a:rPr lang="es-MX" dirty="0" smtClean="0"/>
              <a:t>que cada vez es más común en la mayoría de las personas, </a:t>
            </a:r>
            <a:r>
              <a:rPr lang="es-MX" dirty="0" smtClean="0"/>
              <a:t>la obesidad. Somos el país numero uno con  este padecimiento. En base a lo anterior nosotros analizaremos dicho fenómeno por medio del Diagrama Matricial.</a:t>
            </a:r>
            <a:endParaRPr lang="es-MX" dirty="0" smtClean="0"/>
          </a:p>
          <a:p>
            <a:pPr algn="just"/>
            <a:r>
              <a:rPr lang="es-ES" sz="2400" b="1" dirty="0" smtClean="0"/>
              <a:t>¿Qué factores </a:t>
            </a:r>
            <a:r>
              <a:rPr lang="es-ES" sz="2400" b="1" dirty="0" smtClean="0"/>
              <a:t>influyen con mayor importancia, sobre las personas que presentan </a:t>
            </a:r>
            <a:r>
              <a:rPr lang="es-ES" sz="2400" b="1" dirty="0" smtClean="0"/>
              <a:t> </a:t>
            </a:r>
            <a:r>
              <a:rPr lang="es-ES" sz="2400" b="1" dirty="0" smtClean="0"/>
              <a:t>obesidad </a:t>
            </a:r>
            <a:r>
              <a:rPr lang="es-ES" sz="2400" b="1" dirty="0" smtClean="0"/>
              <a:t>hoy en día? </a:t>
            </a:r>
          </a:p>
          <a:p>
            <a:endParaRPr lang="es-ES" dirty="0" smtClean="0"/>
          </a:p>
          <a:p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1304544"/>
          </a:xfrm>
        </p:spPr>
        <p:txBody>
          <a:bodyPr/>
          <a:lstStyle/>
          <a:p>
            <a:r>
              <a:rPr lang="es-ES" dirty="0" smtClean="0"/>
              <a:t>Objetivo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345372" y="1466193"/>
            <a:ext cx="8915399" cy="4966137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Determinar el factor que influye con mayor impacto en el padecimiento de obesidad, con base a los siguientes criterios:</a:t>
            </a:r>
          </a:p>
          <a:p>
            <a:pPr algn="just"/>
            <a:r>
              <a:rPr lang="es-MX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</a:t>
            </a:r>
            <a:r>
              <a:rPr lang="es-MX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limentación, </a:t>
            </a:r>
          </a:p>
          <a:p>
            <a:pPr algn="just"/>
            <a:r>
              <a:rPr lang="es-MX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</a:t>
            </a:r>
            <a:r>
              <a:rPr lang="es-MX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nfermedad, </a:t>
            </a:r>
          </a:p>
          <a:p>
            <a:pPr algn="just"/>
            <a:r>
              <a:rPr lang="es-MX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</a:t>
            </a:r>
            <a:r>
              <a:rPr lang="es-MX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jercicio </a:t>
            </a:r>
          </a:p>
          <a:p>
            <a:pPr algn="just"/>
            <a:r>
              <a:rPr lang="es-MX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</a:t>
            </a:r>
            <a:r>
              <a:rPr lang="es-MX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conomía.</a:t>
            </a:r>
          </a:p>
          <a:p>
            <a:pPr algn="just"/>
            <a:r>
              <a:rPr lang="es-MX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Y con ello desarrollar </a:t>
            </a:r>
            <a:r>
              <a:rPr lang="es-MX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planes de </a:t>
            </a:r>
            <a:r>
              <a:rPr lang="es-MX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mejora en base a los resultados que arroja cada matriz.</a:t>
            </a:r>
            <a:endParaRPr lang="es-MX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93812" y="463296"/>
            <a:ext cx="8915399" cy="963168"/>
          </a:xfrm>
        </p:spPr>
        <p:txBody>
          <a:bodyPr/>
          <a:lstStyle/>
          <a:p>
            <a:r>
              <a:rPr lang="es-ES" b="1" dirty="0" smtClean="0"/>
              <a:t>Tipo de análisis:</a:t>
            </a:r>
            <a:r>
              <a:rPr lang="es-ES" dirty="0" smtClean="0"/>
              <a:t> De relación 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001" y="1649506"/>
            <a:ext cx="5364223" cy="4760824"/>
          </a:xfrm>
          <a:prstGeom prst="rect">
            <a:avLst/>
          </a:prstGeom>
        </p:spPr>
      </p:pic>
      <p:sp>
        <p:nvSpPr>
          <p:cNvPr id="6" name="Triángulo isósceles 5"/>
          <p:cNvSpPr/>
          <p:nvPr/>
        </p:nvSpPr>
        <p:spPr>
          <a:xfrm>
            <a:off x="3574948" y="4645846"/>
            <a:ext cx="607628" cy="557570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Elipse 6"/>
          <p:cNvSpPr/>
          <p:nvPr/>
        </p:nvSpPr>
        <p:spPr>
          <a:xfrm>
            <a:off x="3624493" y="3783155"/>
            <a:ext cx="508537" cy="50078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Elipse 7"/>
          <p:cNvSpPr/>
          <p:nvPr/>
        </p:nvSpPr>
        <p:spPr>
          <a:xfrm>
            <a:off x="3624493" y="2840392"/>
            <a:ext cx="508537" cy="5132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596966"/>
              </p:ext>
            </p:extLst>
          </p:nvPr>
        </p:nvGraphicFramePr>
        <p:xfrm>
          <a:off x="3137337" y="950745"/>
          <a:ext cx="6700346" cy="4949342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081049"/>
                <a:gridCol w="4619297"/>
              </a:tblGrid>
              <a:tr h="294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/>
                        <a:t>Factor </a:t>
                      </a:r>
                      <a:endParaRPr lang="es-ES" sz="18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800" b="1" dirty="0"/>
                        <a:t>Variables</a:t>
                      </a:r>
                      <a:endParaRPr lang="es-ES" sz="18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833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/>
                        <a:t>Alimentación </a:t>
                      </a:r>
                      <a:endParaRPr lang="es-ES" sz="20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 smtClean="0"/>
                        <a:t>(</a:t>
                      </a:r>
                      <a:r>
                        <a:rPr lang="es-ES" sz="2000" b="1" dirty="0"/>
                        <a:t>A)</a:t>
                      </a:r>
                      <a:endParaRPr lang="es-ES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2000" dirty="0"/>
                        <a:t>Comer bien</a:t>
                      </a:r>
                      <a:endParaRPr lang="es-ES" sz="140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2000" dirty="0"/>
                        <a:t>Malos hábitos</a:t>
                      </a:r>
                      <a:endParaRPr lang="es-ES" sz="140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2000" dirty="0"/>
                        <a:t>Nutriólogo (visita)</a:t>
                      </a:r>
                      <a:endParaRPr lang="es-ES" sz="14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77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/>
                        <a:t>Enfermedades </a:t>
                      </a:r>
                      <a:endParaRPr lang="es-ES" sz="20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 smtClean="0"/>
                        <a:t>(</a:t>
                      </a:r>
                      <a:r>
                        <a:rPr lang="es-ES" sz="2000" b="1" dirty="0"/>
                        <a:t>B)</a:t>
                      </a:r>
                      <a:endParaRPr lang="es-ES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2000" dirty="0"/>
                        <a:t>Diabetes</a:t>
                      </a:r>
                      <a:endParaRPr lang="es-ES" sz="140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2000" dirty="0"/>
                        <a:t>Colesterol</a:t>
                      </a:r>
                      <a:endParaRPr lang="es-ES" sz="140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2000" dirty="0"/>
                        <a:t>Enfermedades de hipertensión </a:t>
                      </a:r>
                      <a:endParaRPr lang="es-ES" sz="14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77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/>
                        <a:t>Ejercicios </a:t>
                      </a:r>
                      <a:endParaRPr lang="es-ES" sz="20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 smtClean="0"/>
                        <a:t>(C)</a:t>
                      </a:r>
                      <a:endParaRPr lang="es-ES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2000" dirty="0"/>
                        <a:t>GYM</a:t>
                      </a:r>
                      <a:endParaRPr lang="es-ES" sz="140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2000" dirty="0"/>
                        <a:t>Ejercicio en espacios públicos</a:t>
                      </a:r>
                      <a:endParaRPr lang="es-ES" sz="140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2000" dirty="0"/>
                        <a:t>Inscripción a un club</a:t>
                      </a:r>
                      <a:endParaRPr lang="es-ES" sz="14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833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/>
                        <a:t>Economía </a:t>
                      </a:r>
                      <a:endParaRPr lang="es-ES" sz="20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 smtClean="0"/>
                        <a:t>(</a:t>
                      </a:r>
                      <a:r>
                        <a:rPr lang="es-ES" sz="2000" b="1" dirty="0"/>
                        <a:t>D)</a:t>
                      </a:r>
                      <a:endParaRPr lang="es-ES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2000" dirty="0"/>
                        <a:t>Ingresos</a:t>
                      </a:r>
                      <a:endParaRPr lang="es-ES" sz="140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2000" dirty="0"/>
                        <a:t>Tecnología</a:t>
                      </a:r>
                      <a:endParaRPr lang="es-ES" sz="1400" dirty="0"/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ES" sz="2000" dirty="0"/>
                        <a:t>Trabajo</a:t>
                      </a:r>
                      <a:endParaRPr lang="es-ES" sz="14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Diagrama Matricial L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943036" y="3223764"/>
            <a:ext cx="8915399" cy="1555864"/>
          </a:xfrm>
        </p:spPr>
        <p:txBody>
          <a:bodyPr>
            <a:noAutofit/>
          </a:bodyPr>
          <a:lstStyle/>
          <a:p>
            <a:pPr algn="just"/>
            <a:r>
              <a:rPr lang="es-ES" sz="3200" dirty="0" smtClean="0"/>
              <a:t>Es el diagrama matricial básico, se utiliza para representar relaciones entre dos tipos  distintos (A,B) mediante una disposición en las filas y las columnas </a:t>
            </a:r>
            <a:endParaRPr lang="es-E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291</TotalTime>
  <Words>746</Words>
  <Application>Microsoft Office PowerPoint</Application>
  <PresentationFormat>Panorámica</PresentationFormat>
  <Paragraphs>180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6" baseType="lpstr">
      <vt:lpstr>Arial</vt:lpstr>
      <vt:lpstr>Calibri</vt:lpstr>
      <vt:lpstr>Century Gothic</vt:lpstr>
      <vt:lpstr>Times New Roman</vt:lpstr>
      <vt:lpstr>Wingdings</vt:lpstr>
      <vt:lpstr>Wingdings 3</vt:lpstr>
      <vt:lpstr>Espiral</vt:lpstr>
      <vt:lpstr>DIAGRAMA MATRICIAL... </vt:lpstr>
      <vt:lpstr>Presentación de PowerPoint</vt:lpstr>
      <vt:lpstr>Presentación de PowerPoint</vt:lpstr>
      <vt:lpstr>Presentación de PowerPoint</vt:lpstr>
      <vt:lpstr>Problemática </vt:lpstr>
      <vt:lpstr>Objetivo</vt:lpstr>
      <vt:lpstr>Tipo de análisis: De relación </vt:lpstr>
      <vt:lpstr>Presentación de PowerPoint</vt:lpstr>
      <vt:lpstr>Diagrama Matricial L</vt:lpstr>
      <vt:lpstr>Ejemplo</vt:lpstr>
      <vt:lpstr>Diagrama matricial en "A" </vt:lpstr>
      <vt:lpstr>Ejemplo </vt:lpstr>
      <vt:lpstr>Diagrama Matricial T</vt:lpstr>
      <vt:lpstr>Presentación de PowerPoint</vt:lpstr>
      <vt:lpstr>Diagrama Matricial Y</vt:lpstr>
      <vt:lpstr>Ejemplo </vt:lpstr>
      <vt:lpstr>Diagrama Matricial X </vt:lpstr>
      <vt:lpstr>Presentación de PowerPoint</vt:lpstr>
      <vt:lpstr>Por su atención… GRACIAS!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Diagrama matricial.</dc:title>
  <dc:creator>Marc</dc:creator>
  <cp:lastModifiedBy>Nicolas Cas Tor</cp:lastModifiedBy>
  <cp:revision>21</cp:revision>
  <dcterms:created xsi:type="dcterms:W3CDTF">2014-04-10T00:04:38Z</dcterms:created>
  <dcterms:modified xsi:type="dcterms:W3CDTF">2014-04-10T15:36:59Z</dcterms:modified>
</cp:coreProperties>
</file>